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4" r:id="rId5"/>
    <p:sldId id="272" r:id="rId6"/>
    <p:sldId id="263" r:id="rId7"/>
    <p:sldId id="267" r:id="rId8"/>
    <p:sldId id="270" r:id="rId9"/>
    <p:sldId id="266" r:id="rId10"/>
    <p:sldId id="269" r:id="rId11"/>
    <p:sldId id="271" r:id="rId12"/>
    <p:sldId id="265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1" r:id="rId21"/>
    <p:sldId id="268" r:id="rId22"/>
    <p:sldId id="261" r:id="rId23"/>
  </p:sldIdLst>
  <p:sldSz cx="9144000" cy="6858000" type="screen4x3"/>
  <p:notesSz cx="6858000" cy="9144000"/>
  <p:custDataLst>
    <p:tags r:id="rId2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9248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0168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9325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8248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401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103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044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082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8777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4128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0382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28.09.2017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496944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ПЕДАГОГ  В  СОВРЕМЕННОЙ ШКОЛЕ: </a:t>
            </a:r>
            <a:r>
              <a:rPr lang="ru-RU" sz="3600" b="1" dirty="0"/>
              <a:t>ПРОБЛЕМЫ И ПУТИ  ЕГО ПРОФЕССИОНАЛЬНОГО РАЗВИТИЯ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Валентина Григорьевна </a:t>
            </a:r>
            <a:r>
              <a:rPr lang="ru-RU" sz="4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Рындак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Заслуженный деятель науки РФ, 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д.п.н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., профессор, заведующий кафедрой педагогики и социологии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ФГБОУ ВО «Оренбургский государственный педагогический университет»</a:t>
            </a:r>
          </a:p>
        </p:txBody>
      </p:sp>
    </p:spTree>
    <p:extLst>
      <p:ext uri="{BB962C8B-B14F-4D97-AF65-F5344CB8AC3E}">
        <p14:creationId xmlns:p14="http://schemas.microsoft.com/office/powerpoint/2010/main" xmlns="" val="4099086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81968" y="1744935"/>
            <a:ext cx="674688" cy="574675"/>
          </a:xfrm>
          <a:prstGeom prst="rect">
            <a:avLst/>
          </a:prstGeom>
          <a:noFill/>
        </p:spPr>
      </p:pic>
      <p:sp>
        <p:nvSpPr>
          <p:cNvPr id="7" name="AutoShape 5"/>
          <p:cNvSpPr>
            <a:spLocks noChangeArrowheads="1"/>
          </p:cNvSpPr>
          <p:nvPr/>
        </p:nvSpPr>
        <p:spPr bwMode="gray">
          <a:xfrm>
            <a:off x="895474" y="1776103"/>
            <a:ext cx="7488832" cy="395841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1615553" y="1575072"/>
            <a:ext cx="5987827" cy="744538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1812180" y="1606024"/>
            <a:ext cx="5791200" cy="714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800" b="1" dirty="0">
                <a:solidFill>
                  <a:srgbClr val="0070C0"/>
                </a:solidFill>
              </a:rPr>
              <a:t>Система профессионального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роста </a:t>
            </a:r>
            <a:r>
              <a:rPr lang="ru-RU" sz="2800" b="1" dirty="0">
                <a:solidFill>
                  <a:srgbClr val="0070C0"/>
                </a:solidFill>
              </a:rPr>
              <a:t>педагога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gray">
          <a:xfrm>
            <a:off x="1039490" y="2398390"/>
            <a:ext cx="7344816" cy="31700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FEFFFF"/>
                </a:solidFill>
              </a:rPr>
              <a:t>Во-первых</a:t>
            </a:r>
            <a:r>
              <a:rPr lang="ru-RU" sz="2000" b="1" i="1" dirty="0">
                <a:solidFill>
                  <a:srgbClr val="FEFFFF"/>
                </a:solidFill>
              </a:rPr>
              <a:t>,</a:t>
            </a:r>
            <a:r>
              <a:rPr lang="ru-RU" sz="2000" dirty="0">
                <a:solidFill>
                  <a:srgbClr val="FEFFFF"/>
                </a:solidFill>
              </a:rPr>
              <a:t> предоставляет ему возможность стать успешнее, согласно предлагаемой карьерной «лестницы» (от учителя до ведущего учителя).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FEFFFF"/>
                </a:solidFill>
              </a:rPr>
              <a:t>Во-вторых</a:t>
            </a:r>
            <a:r>
              <a:rPr lang="ru-RU" sz="2000" b="1" i="1" dirty="0">
                <a:solidFill>
                  <a:srgbClr val="FEFFFF"/>
                </a:solidFill>
              </a:rPr>
              <a:t>,</a:t>
            </a:r>
            <a:r>
              <a:rPr lang="ru-RU" sz="2000" dirty="0">
                <a:solidFill>
                  <a:srgbClr val="FEFFFF"/>
                </a:solidFill>
              </a:rPr>
              <a:t> не позволяет учителю останавливаться в своем развитии и быть неинтересным своим ученикам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FEFFFF"/>
                </a:solidFill>
              </a:rPr>
              <a:t>В-третьих</a:t>
            </a:r>
            <a:r>
              <a:rPr lang="ru-RU" sz="2000" b="1" i="1" dirty="0">
                <a:solidFill>
                  <a:srgbClr val="FEFFFF"/>
                </a:solidFill>
              </a:rPr>
              <a:t>,</a:t>
            </a:r>
            <a:r>
              <a:rPr lang="ru-RU" sz="2000" dirty="0">
                <a:solidFill>
                  <a:srgbClr val="FEFFFF"/>
                </a:solidFill>
              </a:rPr>
              <a:t> именно новая система аттестации подготовит учителя к работе по новому </a:t>
            </a:r>
            <a:r>
              <a:rPr lang="ru-RU" sz="2000" dirty="0" err="1">
                <a:solidFill>
                  <a:srgbClr val="FEFFFF"/>
                </a:solidFill>
              </a:rPr>
              <a:t>профстандарту</a:t>
            </a:r>
            <a:r>
              <a:rPr lang="ru-RU" sz="2000" dirty="0">
                <a:solidFill>
                  <a:srgbClr val="FEFFFF"/>
                </a:solidFill>
              </a:rPr>
              <a:t>.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FEFFFF"/>
                </a:solidFill>
              </a:rPr>
              <a:t>В-четвертых</a:t>
            </a:r>
            <a:r>
              <a:rPr lang="ru-RU" sz="2000" b="1" i="1" dirty="0">
                <a:solidFill>
                  <a:srgbClr val="FEFFFF"/>
                </a:solidFill>
              </a:rPr>
              <a:t>,</a:t>
            </a:r>
            <a:r>
              <a:rPr lang="ru-RU" sz="2000" dirty="0">
                <a:solidFill>
                  <a:srgbClr val="FEFFFF"/>
                </a:solidFill>
              </a:rPr>
              <a:t> введение Стандарта способствует изменению всей системы функционирования образовательной организации.</a:t>
            </a:r>
            <a:endParaRPr lang="ru-RU" dirty="0">
              <a:solidFill>
                <a:srgbClr val="FEFF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5454" y="413231"/>
            <a:ext cx="7992888" cy="1016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Своевременна продуманная </a:t>
            </a:r>
            <a:r>
              <a:rPr lang="ru-RU" sz="2800" b="1" dirty="0">
                <a:solidFill>
                  <a:srgbClr val="0070C0"/>
                </a:solidFill>
              </a:rPr>
              <a:t>и обоснованная система учительского роста, закрепленная в профессиональном стандарте учителя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69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827584" y="1365681"/>
            <a:ext cx="7632848" cy="345926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23141" y="1408543"/>
            <a:ext cx="774031" cy="574675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378159" y="1138668"/>
            <a:ext cx="6643910" cy="92333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1519533" y="1439711"/>
            <a:ext cx="6361018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>
                <a:solidFill>
                  <a:srgbClr val="0070C0"/>
                </a:solidFill>
              </a:rPr>
              <a:t>Образ современного учителя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gray">
          <a:xfrm>
            <a:off x="1177269" y="2246482"/>
            <a:ext cx="6906170" cy="22036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ru-RU" sz="2800" b="1" dirty="0">
                <a:solidFill>
                  <a:srgbClr val="FEFFFF"/>
                </a:solidFill>
              </a:rPr>
              <a:t>по </a:t>
            </a:r>
            <a:r>
              <a:rPr lang="ru-RU" sz="2800" b="1" dirty="0" smtClean="0">
                <a:solidFill>
                  <a:srgbClr val="FEFFFF"/>
                </a:solidFill>
              </a:rPr>
              <a:t>стандарту </a:t>
            </a:r>
            <a:r>
              <a:rPr lang="ru-RU" sz="2800" b="1" dirty="0">
                <a:solidFill>
                  <a:srgbClr val="FEFFFF"/>
                </a:solidFill>
              </a:rPr>
              <a:t>это  многоликий образ </a:t>
            </a:r>
            <a:r>
              <a:rPr lang="ru-RU" sz="2800" b="1" dirty="0" err="1">
                <a:solidFill>
                  <a:srgbClr val="FEFFFF"/>
                </a:solidFill>
              </a:rPr>
              <a:t>многоролевого</a:t>
            </a:r>
            <a:r>
              <a:rPr lang="ru-RU" sz="2800" b="1" dirty="0">
                <a:solidFill>
                  <a:srgbClr val="FEFFFF"/>
                </a:solidFill>
              </a:rPr>
              <a:t> «актера» в образовательном процессе: учитель – </a:t>
            </a:r>
            <a:r>
              <a:rPr lang="ru-RU" sz="2800" b="1" dirty="0" err="1">
                <a:solidFill>
                  <a:srgbClr val="FEFFFF"/>
                </a:solidFill>
              </a:rPr>
              <a:t>тьютор</a:t>
            </a:r>
            <a:r>
              <a:rPr lang="ru-RU" sz="2800" b="1" dirty="0">
                <a:solidFill>
                  <a:srgbClr val="FEFFFF"/>
                </a:solidFill>
              </a:rPr>
              <a:t>, учитель – менеджер, учитель-режиссер, учитель – психолог, учитель – компетентный советник в деле освоения учебного материала</a:t>
            </a:r>
            <a:endParaRPr lang="en-US" sz="28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973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55662" y="1237591"/>
            <a:ext cx="674688" cy="574675"/>
          </a:xfrm>
          <a:prstGeom prst="rect">
            <a:avLst/>
          </a:prstGeom>
          <a:noFill/>
        </p:spPr>
      </p:pic>
      <p:sp>
        <p:nvSpPr>
          <p:cNvPr id="7" name="AutoShape 5"/>
          <p:cNvSpPr>
            <a:spLocks noChangeArrowheads="1"/>
          </p:cNvSpPr>
          <p:nvPr/>
        </p:nvSpPr>
        <p:spPr bwMode="gray">
          <a:xfrm>
            <a:off x="869168" y="1268760"/>
            <a:ext cx="7488832" cy="359837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1589247" y="1067727"/>
            <a:ext cx="5987827" cy="1063105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1589246" y="1208403"/>
            <a:ext cx="5987828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 smtClean="0">
                <a:solidFill>
                  <a:srgbClr val="0070C0"/>
                </a:solidFill>
              </a:rPr>
              <a:t>Система управленческих </a:t>
            </a:r>
            <a:r>
              <a:rPr lang="ru-RU" sz="3200" b="1" dirty="0">
                <a:solidFill>
                  <a:srgbClr val="0070C0"/>
                </a:solidFill>
              </a:rPr>
              <a:t>линий должна быть направлена на: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gray">
          <a:xfrm>
            <a:off x="1013184" y="2490873"/>
            <a:ext cx="7344816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 eaLnBrk="0" hangingPunct="0">
              <a:buFont typeface="+mj-lt"/>
              <a:buAutoNum type="arabicPeriod"/>
            </a:pPr>
            <a:r>
              <a:rPr lang="ru-RU" sz="2800" b="1" dirty="0">
                <a:solidFill>
                  <a:srgbClr val="FEFFFF"/>
                </a:solidFill>
              </a:rPr>
              <a:t>предоставление возможности учителю «освоить» эти </a:t>
            </a:r>
            <a:r>
              <a:rPr lang="ru-RU" sz="2800" b="1" dirty="0" smtClean="0">
                <a:solidFill>
                  <a:srgbClr val="FEFFFF"/>
                </a:solidFill>
              </a:rPr>
              <a:t>роли</a:t>
            </a:r>
            <a:endParaRPr lang="ru-RU" sz="2800" b="1" dirty="0">
              <a:solidFill>
                <a:srgbClr val="FEFFFF"/>
              </a:solidFill>
            </a:endParaRPr>
          </a:p>
          <a:p>
            <a:pPr marL="514350" indent="-514350" eaLnBrk="0" hangingPunct="0">
              <a:buFont typeface="+mj-lt"/>
              <a:buAutoNum type="arabicPeriod"/>
            </a:pPr>
            <a:r>
              <a:rPr lang="ru-RU" sz="2800" b="1" dirty="0" smtClean="0">
                <a:solidFill>
                  <a:srgbClr val="FEFFFF"/>
                </a:solidFill>
              </a:rPr>
              <a:t>реализацию </a:t>
            </a:r>
            <a:r>
              <a:rPr lang="ru-RU" sz="2800" b="1" dirty="0">
                <a:solidFill>
                  <a:srgbClr val="FEFFFF"/>
                </a:solidFill>
              </a:rPr>
              <a:t>личностных потенциальных возможностей</a:t>
            </a:r>
          </a:p>
        </p:txBody>
      </p:sp>
    </p:spTree>
    <p:extLst>
      <p:ext uri="{BB962C8B-B14F-4D97-AF65-F5344CB8AC3E}">
        <p14:creationId xmlns:p14="http://schemas.microsoft.com/office/powerpoint/2010/main" xmlns="" val="1441442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2"/>
          <p:cNvSpPr>
            <a:spLocks noChangeArrowheads="1"/>
          </p:cNvSpPr>
          <p:nvPr/>
        </p:nvSpPr>
        <p:spPr bwMode="gray">
          <a:xfrm>
            <a:off x="683568" y="620688"/>
            <a:ext cx="7992887" cy="4896544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83567" y="813888"/>
            <a:ext cx="7992888" cy="4582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800" i="1" dirty="0">
                <a:solidFill>
                  <a:srgbClr val="0070C0"/>
                </a:solidFill>
              </a:rPr>
              <a:t>Сегодня в школе предстоит пересмотреть систему работы предметных МО: (вместо демонстрации открытых уроков, выставок детских работ, внеклассных мероприятий по предмету),  сегодня это, возможно, будут и уже имеют место быть в ряде территорий Оренбуржья презентации новых учительских разработок, демонстрация и презентации работы учителя-</a:t>
            </a:r>
            <a:r>
              <a:rPr lang="ru-RU" sz="2800" i="1" dirty="0" err="1">
                <a:solidFill>
                  <a:srgbClr val="0070C0"/>
                </a:solidFill>
              </a:rPr>
              <a:t>тьютора</a:t>
            </a:r>
            <a:r>
              <a:rPr lang="ru-RU" sz="2800" i="1" dirty="0">
                <a:solidFill>
                  <a:srgbClr val="0070C0"/>
                </a:solidFill>
              </a:rPr>
              <a:t> или учителя-аналитика, результатов ученических работ по (предметным, </a:t>
            </a:r>
            <a:r>
              <a:rPr lang="ru-RU" sz="2800" i="1" dirty="0" err="1">
                <a:solidFill>
                  <a:srgbClr val="0070C0"/>
                </a:solidFill>
              </a:rPr>
              <a:t>метапредметным</a:t>
            </a:r>
            <a:r>
              <a:rPr lang="ru-RU" sz="2800" i="1" dirty="0">
                <a:solidFill>
                  <a:srgbClr val="0070C0"/>
                </a:solidFill>
              </a:rPr>
              <a:t>, личностным видам, показ подготовительной работы над проектом и т.п.</a:t>
            </a:r>
          </a:p>
        </p:txBody>
      </p:sp>
    </p:spTree>
    <p:extLst>
      <p:ext uri="{BB962C8B-B14F-4D97-AF65-F5344CB8AC3E}">
        <p14:creationId xmlns:p14="http://schemas.microsoft.com/office/powerpoint/2010/main" xmlns="" val="3506907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23142" y="1678418"/>
            <a:ext cx="774031" cy="574675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043609" y="1408543"/>
            <a:ext cx="7344815" cy="3226436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1187625" y="1709586"/>
            <a:ext cx="7200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4000" b="1" dirty="0">
                <a:solidFill>
                  <a:srgbClr val="0070C0"/>
                </a:solidFill>
              </a:rPr>
              <a:t>Профессиональное развитие (саморазвитие) </a:t>
            </a:r>
            <a:r>
              <a:rPr lang="ru-RU" sz="4000" b="1" dirty="0" smtClean="0">
                <a:solidFill>
                  <a:srgbClr val="0070C0"/>
                </a:solidFill>
              </a:rPr>
              <a:t>–</a:t>
            </a:r>
          </a:p>
          <a:p>
            <a:pPr algn="ctr">
              <a:lnSpc>
                <a:spcPct val="70000"/>
              </a:lnSpc>
            </a:pP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r>
              <a:rPr lang="ru-RU" sz="4000" i="1" dirty="0">
                <a:solidFill>
                  <a:srgbClr val="0070C0"/>
                </a:solidFill>
              </a:rPr>
              <a:t>личностный ресурс успешности учителя, воспитателя, руководителях, образовательной организации</a:t>
            </a:r>
            <a:endParaRPr lang="en-US" sz="4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927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51544" y="1275990"/>
            <a:ext cx="674688" cy="574675"/>
          </a:xfrm>
          <a:prstGeom prst="rect">
            <a:avLst/>
          </a:prstGeom>
          <a:noFill/>
        </p:spPr>
      </p:pic>
      <p:sp>
        <p:nvSpPr>
          <p:cNvPr id="7" name="AutoShape 5"/>
          <p:cNvSpPr>
            <a:spLocks noChangeArrowheads="1"/>
          </p:cNvSpPr>
          <p:nvPr/>
        </p:nvSpPr>
        <p:spPr bwMode="gray">
          <a:xfrm>
            <a:off x="865050" y="1307158"/>
            <a:ext cx="7488832" cy="395841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1585129" y="1106127"/>
            <a:ext cx="5987827" cy="1028148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1585129" y="1137079"/>
            <a:ext cx="6124799" cy="99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Профессиональный рост </a:t>
            </a:r>
            <a:r>
              <a:rPr lang="ru-RU" sz="2800" b="1" dirty="0">
                <a:solidFill>
                  <a:srgbClr val="0070C0"/>
                </a:solidFill>
              </a:rPr>
              <a:t>педагоги Оренбурга рассматривают не только в повышении разряда, но и в: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gray">
          <a:xfrm>
            <a:off x="1009066" y="2239975"/>
            <a:ext cx="7344816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FEFFFF"/>
                </a:solidFill>
              </a:rPr>
              <a:t>повышении </a:t>
            </a:r>
            <a:r>
              <a:rPr lang="ru-RU" sz="2000" b="1" i="1" dirty="0">
                <a:solidFill>
                  <a:srgbClr val="FEFFFF"/>
                </a:solidFill>
              </a:rPr>
              <a:t>квалификационной категории, что влияет на заработную плату и увеличивает шансы в должности (22 %);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FEFFFF"/>
                </a:solidFill>
              </a:rPr>
              <a:t>углублении </a:t>
            </a:r>
            <a:r>
              <a:rPr lang="ru-RU" sz="2000" b="1" i="1" dirty="0">
                <a:solidFill>
                  <a:srgbClr val="FEFFFF"/>
                </a:solidFill>
              </a:rPr>
              <a:t>уровня профессиональных знаний, постоянное совершенствование методического и психолого-педагогического опыта организации учебно-воспитательного процесса (49 %);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FEFFFF"/>
                </a:solidFill>
              </a:rPr>
              <a:t>самообразовании</a:t>
            </a:r>
            <a:r>
              <a:rPr lang="ru-RU" sz="2000" b="1" i="1" dirty="0">
                <a:solidFill>
                  <a:srgbClr val="FEFFFF"/>
                </a:solidFill>
              </a:rPr>
              <a:t>, осуществляемое в рамках повышения квалификации (29 %).</a:t>
            </a:r>
          </a:p>
        </p:txBody>
      </p:sp>
    </p:spTree>
    <p:extLst>
      <p:ext uri="{BB962C8B-B14F-4D97-AF65-F5344CB8AC3E}">
        <p14:creationId xmlns:p14="http://schemas.microsoft.com/office/powerpoint/2010/main" xmlns="" val="62163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23142" y="1678418"/>
            <a:ext cx="774031" cy="574675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683568" y="764704"/>
            <a:ext cx="7992887" cy="4824536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711374" y="1191813"/>
            <a:ext cx="784887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>
                <a:solidFill>
                  <a:srgbClr val="0070C0"/>
                </a:solidFill>
              </a:rPr>
              <a:t>Способствовать профессиональному, а соответственно и карьерному, росту учителей, директоров, их заместителя, по мнению участников опроса, могут следующие факторы</a:t>
            </a:r>
            <a:r>
              <a:rPr lang="ru-RU" sz="3200" b="1" dirty="0" smtClean="0">
                <a:solidFill>
                  <a:srgbClr val="0070C0"/>
                </a:solidFill>
              </a:rPr>
              <a:t>:</a:t>
            </a:r>
          </a:p>
          <a:p>
            <a:pPr algn="ctr">
              <a:lnSpc>
                <a:spcPct val="70000"/>
              </a:lnSpc>
            </a:pPr>
            <a:r>
              <a:rPr lang="ru-RU" sz="3200" b="1" dirty="0" smtClean="0">
                <a:solidFill>
                  <a:srgbClr val="0070C0"/>
                </a:solidFill>
              </a:rPr>
              <a:t> </a:t>
            </a:r>
          </a:p>
          <a:p>
            <a:pPr marL="457200" indent="-4572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70C0"/>
                </a:solidFill>
              </a:rPr>
              <a:t>повышение </a:t>
            </a:r>
            <a:r>
              <a:rPr lang="ru-RU" sz="2800" dirty="0">
                <a:solidFill>
                  <a:srgbClr val="0070C0"/>
                </a:solidFill>
              </a:rPr>
              <a:t>заработной платы (46 </a:t>
            </a:r>
            <a:r>
              <a:rPr lang="ru-RU" sz="2800" dirty="0" smtClean="0">
                <a:solidFill>
                  <a:srgbClr val="0070C0"/>
                </a:solidFill>
              </a:rPr>
              <a:t>%);</a:t>
            </a:r>
          </a:p>
          <a:p>
            <a:pPr marL="457200" indent="-4572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70C0"/>
                </a:solidFill>
              </a:rPr>
              <a:t>личная  </a:t>
            </a:r>
            <a:r>
              <a:rPr lang="ru-RU" sz="2800" dirty="0">
                <a:solidFill>
                  <a:srgbClr val="0070C0"/>
                </a:solidFill>
              </a:rPr>
              <a:t>заинтересованность, желание максимально реализовать себя в жизни (25 %); 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70C0"/>
                </a:solidFill>
              </a:rPr>
              <a:t>любовь </a:t>
            </a:r>
            <a:r>
              <a:rPr lang="ru-RU" sz="2800" dirty="0">
                <a:solidFill>
                  <a:srgbClr val="0070C0"/>
                </a:solidFill>
              </a:rPr>
              <a:t>к профессии, к детям (12 %); </a:t>
            </a:r>
            <a:endParaRPr lang="ru-RU" sz="280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70C0"/>
                </a:solidFill>
              </a:rPr>
              <a:t>социальная </a:t>
            </a:r>
            <a:r>
              <a:rPr lang="ru-RU" sz="2800" dirty="0">
                <a:solidFill>
                  <a:srgbClr val="0070C0"/>
                </a:solidFill>
              </a:rPr>
              <a:t>необходимость, обусловленная требованиями общества (17%).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7352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827584" y="1365681"/>
            <a:ext cx="7632848" cy="345926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23141" y="1408543"/>
            <a:ext cx="774031" cy="574675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378159" y="1138668"/>
            <a:ext cx="6643910" cy="92333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1463499" y="1198364"/>
            <a:ext cx="6361018" cy="80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 smtClean="0">
                <a:solidFill>
                  <a:srgbClr val="0070C0"/>
                </a:solidFill>
              </a:rPr>
              <a:t>Основная роль </a:t>
            </a:r>
            <a:r>
              <a:rPr lang="ru-RU" sz="3200" b="1" dirty="0">
                <a:solidFill>
                  <a:srgbClr val="0070C0"/>
                </a:solidFill>
              </a:rPr>
              <a:t>в профессиональном росте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gray">
          <a:xfrm>
            <a:off x="1177269" y="2246482"/>
            <a:ext cx="6906170" cy="2182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ru-RU" sz="3200" b="1" dirty="0">
                <a:solidFill>
                  <a:srgbClr val="FEFFFF"/>
                </a:solidFill>
              </a:rPr>
              <a:t>принадлежит самому педагогу, его личностным ожиданиям, представлениям о своем будущем, сформированной системе ценностей и притязаний в рамках выбранной профессии</a:t>
            </a:r>
            <a:endParaRPr lang="en-US" sz="32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723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436114" y="945900"/>
            <a:ext cx="674688" cy="574675"/>
          </a:xfrm>
          <a:prstGeom prst="rect">
            <a:avLst/>
          </a:prstGeom>
          <a:noFill/>
        </p:spPr>
      </p:pic>
      <p:sp>
        <p:nvSpPr>
          <p:cNvPr id="7" name="AutoShape 5"/>
          <p:cNvSpPr>
            <a:spLocks noChangeArrowheads="1"/>
          </p:cNvSpPr>
          <p:nvPr/>
        </p:nvSpPr>
        <p:spPr bwMode="gray">
          <a:xfrm>
            <a:off x="949620" y="977068"/>
            <a:ext cx="7488832" cy="4248472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1669699" y="776037"/>
            <a:ext cx="5987827" cy="744538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1669698" y="941647"/>
            <a:ext cx="6124799" cy="41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Карьерным стимулом </a:t>
            </a:r>
            <a:r>
              <a:rPr lang="ru-RU" sz="2800" b="1" dirty="0">
                <a:solidFill>
                  <a:srgbClr val="0070C0"/>
                </a:solidFill>
              </a:rPr>
              <a:t>является: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gray">
          <a:xfrm>
            <a:off x="1093636" y="1730758"/>
            <a:ext cx="7344816" cy="31393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200" b="1" i="1" dirty="0">
                <a:solidFill>
                  <a:srgbClr val="FEFFFF"/>
                </a:solidFill>
              </a:rPr>
              <a:t>высокий уровень </a:t>
            </a:r>
            <a:r>
              <a:rPr lang="ru-RU" sz="2200" b="1" i="1" dirty="0" smtClean="0">
                <a:solidFill>
                  <a:srgbClr val="FEFFFF"/>
                </a:solidFill>
              </a:rPr>
              <a:t>притязаний, желание </a:t>
            </a:r>
            <a:r>
              <a:rPr lang="ru-RU" sz="2200" b="1" i="1" dirty="0">
                <a:solidFill>
                  <a:srgbClr val="FEFFFF"/>
                </a:solidFill>
              </a:rPr>
              <a:t>многого достичь в жизни, </a:t>
            </a:r>
            <a:r>
              <a:rPr lang="ru-RU" sz="2200" b="1" i="1" dirty="0" smtClean="0">
                <a:solidFill>
                  <a:srgbClr val="FEFFFF"/>
                </a:solidFill>
              </a:rPr>
              <a:t> подняться </a:t>
            </a:r>
            <a:r>
              <a:rPr lang="ru-RU" sz="2200" b="1" i="1" dirty="0">
                <a:solidFill>
                  <a:srgbClr val="FEFFFF"/>
                </a:solidFill>
              </a:rPr>
              <a:t>вверх по социальной и профессиональной лестнице (34 </a:t>
            </a:r>
            <a:r>
              <a:rPr lang="ru-RU" sz="2200" b="1" i="1" dirty="0" smtClean="0">
                <a:solidFill>
                  <a:srgbClr val="FEFFFF"/>
                </a:solidFill>
              </a:rPr>
              <a:t>%);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200" b="1" i="1" dirty="0" smtClean="0">
                <a:solidFill>
                  <a:srgbClr val="FEFFFF"/>
                </a:solidFill>
              </a:rPr>
              <a:t>высокая </a:t>
            </a:r>
            <a:r>
              <a:rPr lang="ru-RU" sz="2200" b="1" i="1" dirty="0">
                <a:solidFill>
                  <a:srgbClr val="FEFFFF"/>
                </a:solidFill>
              </a:rPr>
              <a:t>самооценка, уверенность в своих силах и возможностях (31%); </a:t>
            </a:r>
            <a:endParaRPr lang="ru-RU" sz="2200" b="1" i="1" dirty="0" smtClean="0">
              <a:solidFill>
                <a:srgbClr val="FEFFFF"/>
              </a:solidFill>
            </a:endParaRP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200" b="1" i="1" dirty="0" smtClean="0">
                <a:solidFill>
                  <a:srgbClr val="FEFFFF"/>
                </a:solidFill>
              </a:rPr>
              <a:t>достижение </a:t>
            </a:r>
            <a:r>
              <a:rPr lang="ru-RU" sz="2200" b="1" i="1" dirty="0">
                <a:solidFill>
                  <a:srgbClr val="FEFFFF"/>
                </a:solidFill>
              </a:rPr>
              <a:t>более высоких результатов своей деятельности (21 %); </a:t>
            </a:r>
            <a:endParaRPr lang="ru-RU" sz="2200" b="1" i="1" dirty="0" smtClean="0">
              <a:solidFill>
                <a:srgbClr val="FEFFFF"/>
              </a:solidFill>
            </a:endParaRP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200" b="1" i="1" dirty="0" smtClean="0">
                <a:solidFill>
                  <a:srgbClr val="FEFFFF"/>
                </a:solidFill>
              </a:rPr>
              <a:t>стремление </a:t>
            </a:r>
            <a:r>
              <a:rPr lang="ru-RU" sz="2200" b="1" i="1" dirty="0">
                <a:solidFill>
                  <a:srgbClr val="FEFFFF"/>
                </a:solidFill>
              </a:rPr>
              <a:t>к независимости (7 %); </a:t>
            </a:r>
            <a:endParaRPr lang="ru-RU" sz="2200" b="1" i="1" dirty="0" smtClean="0">
              <a:solidFill>
                <a:srgbClr val="FEFFFF"/>
              </a:solidFill>
            </a:endParaRP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200" b="1" i="1" dirty="0" smtClean="0">
                <a:solidFill>
                  <a:srgbClr val="FEFFFF"/>
                </a:solidFill>
              </a:rPr>
              <a:t>другие </a:t>
            </a:r>
            <a:r>
              <a:rPr lang="ru-RU" sz="2200" b="1" i="1" dirty="0">
                <a:solidFill>
                  <a:srgbClr val="FEFFFF"/>
                </a:solidFill>
              </a:rPr>
              <a:t>причины (7%).</a:t>
            </a:r>
          </a:p>
        </p:txBody>
      </p:sp>
    </p:spTree>
    <p:extLst>
      <p:ext uri="{BB962C8B-B14F-4D97-AF65-F5344CB8AC3E}">
        <p14:creationId xmlns:p14="http://schemas.microsoft.com/office/powerpoint/2010/main" xmlns="" val="117747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81968" y="2662759"/>
            <a:ext cx="674688" cy="574675"/>
          </a:xfrm>
          <a:prstGeom prst="rect">
            <a:avLst/>
          </a:prstGeom>
          <a:noFill/>
        </p:spPr>
      </p:pic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1331641" y="2492896"/>
            <a:ext cx="6552728" cy="2574008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1381968" y="2671988"/>
            <a:ext cx="6574408" cy="220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800" dirty="0">
                <a:solidFill>
                  <a:srgbClr val="0070C0"/>
                </a:solidFill>
              </a:rPr>
              <a:t>Большинство опрошенных учителей и руководителей отметили отсутствие необходимых условий для карьерного роста как в самой образовательной организации, так и в системе непрерывного педагогического образования (91 %).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5454" y="1124744"/>
            <a:ext cx="7992888" cy="1148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>
                <a:solidFill>
                  <a:srgbClr val="0070C0"/>
                </a:solidFill>
              </a:rPr>
              <a:t>«Созданы ли в современной образовательной сфере условия для карьерного роста?»</a:t>
            </a:r>
            <a:endParaRPr lang="ru-RU" sz="32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9400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19200" y="1364211"/>
            <a:ext cx="6653213" cy="840654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30313" y="2482940"/>
            <a:ext cx="6653213" cy="816224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30314" y="3665937"/>
            <a:ext cx="6653212" cy="78253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401763" y="1813014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296988" y="692696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349376" y="2999186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6350" y="1407071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81113" y="2528976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9" y="370721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06563" y="1137196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00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250" y="1594396"/>
            <a:ext cx="6019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FEFFFF"/>
                </a:solidFill>
              </a:rPr>
              <a:t>школа неопределенности</a:t>
            </a:r>
            <a:endParaRPr lang="en-US" sz="2400" dirty="0">
              <a:solidFill>
                <a:srgbClr val="FEFFFF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46684" y="2640399"/>
            <a:ext cx="6019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FEFFFF"/>
                </a:solidFill>
              </a:rPr>
              <a:t>источник духовности</a:t>
            </a:r>
            <a:endParaRPr lang="en-US" sz="2400" b="1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30364" y="3671519"/>
            <a:ext cx="6019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FEFFFF"/>
                </a:solidFill>
              </a:rPr>
              <a:t>самообучающаяся открытая модульная система повышения квалификации</a:t>
            </a:r>
            <a:endParaRPr lang="en-US" sz="2400" b="1" dirty="0">
              <a:solidFill>
                <a:srgbClr val="FEFFFF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087563" y="1088424"/>
            <a:ext cx="5029200" cy="50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2400" b="1" dirty="0" smtClean="0">
                <a:solidFill>
                  <a:srgbClr val="0070C0"/>
                </a:solidFill>
              </a:rPr>
              <a:t>СОВРЕМЕННАЯ ШКОЛА – это: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1296988" y="4728160"/>
            <a:ext cx="6653213" cy="72114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gray">
          <a:xfrm flipV="1">
            <a:off x="1374776" y="4056645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3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54138" y="4771020"/>
            <a:ext cx="674688" cy="574675"/>
          </a:xfrm>
          <a:prstGeom prst="rect">
            <a:avLst/>
          </a:prstGeom>
          <a:noFill/>
        </p:spPr>
      </p:pic>
      <p:sp>
        <p:nvSpPr>
          <p:cNvPr id="25" name="Text Box 15"/>
          <p:cNvSpPr txBox="1">
            <a:spLocks noChangeArrowheads="1"/>
          </p:cNvSpPr>
          <p:nvPr/>
        </p:nvSpPr>
        <p:spPr bwMode="gray">
          <a:xfrm>
            <a:off x="1691482" y="4884030"/>
            <a:ext cx="60198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>
                <a:solidFill>
                  <a:srgbClr val="FEFFFF"/>
                </a:solidFill>
              </a:rPr>
              <a:t>институт образования и воспитания</a:t>
            </a:r>
            <a:endParaRPr lang="en-US" sz="2400" b="1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4761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611560" y="1792018"/>
            <a:ext cx="8052295" cy="4085253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000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899592" y="1890346"/>
            <a:ext cx="7473527" cy="398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70C0"/>
                </a:solidFill>
              </a:rPr>
              <a:t>Во-первых</a:t>
            </a:r>
            <a:r>
              <a:rPr lang="ru-RU" sz="2400" dirty="0" smtClean="0">
                <a:solidFill>
                  <a:srgbClr val="0070C0"/>
                </a:solidFill>
              </a:rPr>
              <a:t>, </a:t>
            </a:r>
            <a:r>
              <a:rPr lang="ru-RU" sz="2400" dirty="0">
                <a:solidFill>
                  <a:srgbClr val="0070C0"/>
                </a:solidFill>
              </a:rPr>
              <a:t>на основе глубокого, </a:t>
            </a:r>
            <a:r>
              <a:rPr lang="ru-RU" sz="2400" dirty="0" smtClean="0">
                <a:solidFill>
                  <a:srgbClr val="0070C0"/>
                </a:solidFill>
              </a:rPr>
              <a:t>целенаправленного </a:t>
            </a:r>
            <a:r>
              <a:rPr lang="ru-RU" sz="2400" dirty="0">
                <a:solidFill>
                  <a:srgbClr val="0070C0"/>
                </a:solidFill>
              </a:rPr>
              <a:t>анализа:</a:t>
            </a:r>
          </a:p>
          <a:p>
            <a:pPr marL="895350" indent="-342900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планирование </a:t>
            </a:r>
            <a:r>
              <a:rPr lang="ru-RU" sz="2400" dirty="0">
                <a:solidFill>
                  <a:srgbClr val="0070C0"/>
                </a:solidFill>
              </a:rPr>
              <a:t>индивидуальной траектории профессионального </a:t>
            </a:r>
            <a:r>
              <a:rPr lang="ru-RU" sz="2400" dirty="0" smtClean="0">
                <a:solidFill>
                  <a:srgbClr val="0070C0"/>
                </a:solidFill>
              </a:rPr>
              <a:t>саморазвития;</a:t>
            </a:r>
          </a:p>
          <a:p>
            <a:pPr marL="895350" indent="-342900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70C0"/>
                </a:solidFill>
              </a:rPr>
              <a:t>профилактику </a:t>
            </a:r>
            <a:r>
              <a:rPr lang="ru-RU" sz="2400" dirty="0">
                <a:solidFill>
                  <a:srgbClr val="0070C0"/>
                </a:solidFill>
              </a:rPr>
              <a:t>профессионального застоя;</a:t>
            </a:r>
          </a:p>
          <a:p>
            <a:pPr marL="895350" indent="-342900">
              <a:lnSpc>
                <a:spcPct val="70000"/>
              </a:lnSpc>
              <a:buFont typeface="Wingdings" panose="05000000000000000000" pitchFamily="2" charset="2"/>
              <a:buChar char="ü"/>
            </a:pPr>
            <a:r>
              <a:rPr lang="ru-RU" sz="2400" dirty="0" err="1" smtClean="0">
                <a:solidFill>
                  <a:srgbClr val="0070C0"/>
                </a:solidFill>
              </a:rPr>
              <a:t>самопрезентацию</a:t>
            </a:r>
            <a:r>
              <a:rPr lang="ru-RU" sz="2400" dirty="0">
                <a:solidFill>
                  <a:srgbClr val="0070C0"/>
                </a:solidFill>
              </a:rPr>
              <a:t>, саморекламу индивидуального опыта  профессионального </a:t>
            </a:r>
            <a:r>
              <a:rPr lang="ru-RU" sz="2400" dirty="0" smtClean="0">
                <a:solidFill>
                  <a:srgbClr val="0070C0"/>
                </a:solidFill>
              </a:rPr>
              <a:t>саморазвития</a:t>
            </a:r>
          </a:p>
          <a:p>
            <a:pPr marL="552450">
              <a:lnSpc>
                <a:spcPct val="70000"/>
              </a:lnSpc>
            </a:pPr>
            <a:endParaRPr lang="ru-RU" sz="2400" dirty="0">
              <a:solidFill>
                <a:srgbClr val="0070C0"/>
              </a:solidFill>
            </a:endParaRPr>
          </a:p>
          <a:p>
            <a:pPr marL="342900" indent="-3429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ru-RU" sz="2400" b="1" i="1" dirty="0" smtClean="0">
                <a:solidFill>
                  <a:srgbClr val="0070C0"/>
                </a:solidFill>
              </a:rPr>
              <a:t>Во-вторых</a:t>
            </a:r>
            <a:r>
              <a:rPr lang="ru-RU" sz="2400" dirty="0">
                <a:solidFill>
                  <a:srgbClr val="0070C0"/>
                </a:solidFill>
              </a:rPr>
              <a:t>, ориентирует на создание системы информационно-методических сервисов целостной системы дополнительного профессионального образования, повышения квалификации в контексте потребности и личностного ресурса педагога и педагога.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0967" y="476672"/>
            <a:ext cx="7992888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800" b="1" dirty="0" smtClean="0">
                <a:solidFill>
                  <a:srgbClr val="0070C0"/>
                </a:solidFill>
              </a:rPr>
              <a:t>В </a:t>
            </a:r>
            <a:r>
              <a:rPr lang="ru-RU" sz="2800" b="1" dirty="0">
                <a:solidFill>
                  <a:srgbClr val="0070C0"/>
                </a:solidFill>
              </a:rPr>
              <a:t>нашем опыте – это непрерывная система личностного и профессионального роста педагога в условиях сетевого взаимодействия, </a:t>
            </a:r>
            <a:r>
              <a:rPr lang="ru-RU" sz="2800" b="1" dirty="0" smtClean="0">
                <a:solidFill>
                  <a:srgbClr val="0070C0"/>
                </a:solidFill>
              </a:rPr>
              <a:t>обеспечивающаяся: 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1534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183480" y="1645110"/>
            <a:ext cx="6653213" cy="2792002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58103" y="4295155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261268" y="973597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40630" y="1687972"/>
            <a:ext cx="674688" cy="574675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670843" y="1418097"/>
            <a:ext cx="5791200" cy="643894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585217" y="2320084"/>
            <a:ext cx="60198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1600" b="1" dirty="0">
                <a:solidFill>
                  <a:srgbClr val="FEFFFF"/>
                </a:solidFill>
              </a:rPr>
              <a:t> </a:t>
            </a:r>
            <a:r>
              <a:rPr lang="ru-RU" sz="2800" b="1" dirty="0">
                <a:solidFill>
                  <a:srgbClr val="FEFFFF"/>
                </a:solidFill>
              </a:rPr>
              <a:t>«Личный подвиг – </a:t>
            </a:r>
          </a:p>
          <a:p>
            <a:pPr algn="ctr" eaLnBrk="0" hangingPunct="0"/>
            <a:r>
              <a:rPr lang="ru-RU" sz="2800" b="1" dirty="0">
                <a:solidFill>
                  <a:srgbClr val="FEFFFF"/>
                </a:solidFill>
              </a:rPr>
              <a:t>Бесконечно тяжкий, </a:t>
            </a:r>
          </a:p>
          <a:p>
            <a:pPr algn="ctr" eaLnBrk="0" hangingPunct="0"/>
            <a:r>
              <a:rPr lang="ru-RU" sz="2800" b="1" dirty="0">
                <a:solidFill>
                  <a:srgbClr val="FEFFFF"/>
                </a:solidFill>
              </a:rPr>
              <a:t>До смешного скромный – </a:t>
            </a:r>
          </a:p>
          <a:p>
            <a:pPr algn="ctr" eaLnBrk="0" hangingPunct="0"/>
            <a:r>
              <a:rPr lang="ru-RU" sz="2800" b="1" dirty="0">
                <a:solidFill>
                  <a:srgbClr val="FEFFFF"/>
                </a:solidFill>
              </a:rPr>
              <a:t>И потому великий</a:t>
            </a:r>
            <a:r>
              <a:rPr lang="ru-RU" sz="2800" b="1" dirty="0" smtClean="0">
                <a:solidFill>
                  <a:srgbClr val="FEFFFF"/>
                </a:solidFill>
              </a:rPr>
              <a:t>»</a:t>
            </a:r>
            <a:endParaRPr lang="ru-RU" sz="2800" b="1" dirty="0">
              <a:solidFill>
                <a:srgbClr val="FEFFFF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051843" y="1418097"/>
            <a:ext cx="5029200" cy="64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3200" b="1" dirty="0" smtClean="0">
                <a:solidFill>
                  <a:schemeClr val="accent1"/>
                </a:solidFill>
              </a:rPr>
              <a:t>ОБРЕСТИ: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694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9768" y="1484784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0070C0"/>
                </a:solidFill>
              </a:rPr>
              <a:t>Справедливости и признания Вам, педагоги Оренбуржья на пути профессионального развития! </a:t>
            </a:r>
            <a:endParaRPr lang="ru-RU" sz="4000" b="1" i="1" dirty="0" smtClean="0">
              <a:solidFill>
                <a:srgbClr val="0070C0"/>
              </a:solidFill>
            </a:endParaRPr>
          </a:p>
          <a:p>
            <a:pPr algn="ctr"/>
            <a:endParaRPr lang="ru-RU" sz="3600" b="1" dirty="0">
              <a:solidFill>
                <a:srgbClr val="0070C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Благодарю </a:t>
            </a:r>
            <a:r>
              <a:rPr lang="ru-RU" sz="3600" b="1" dirty="0">
                <a:solidFill>
                  <a:srgbClr val="0070C0"/>
                </a:solidFill>
              </a:rPr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749964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316013" y="820007"/>
            <a:ext cx="6653213" cy="484564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73163" y="862869"/>
            <a:ext cx="674688" cy="574675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803376" y="592994"/>
            <a:ext cx="5791200" cy="92333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1932509" y="645380"/>
            <a:ext cx="5544616" cy="81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200" b="1" dirty="0" smtClean="0">
                <a:solidFill>
                  <a:srgbClr val="0070C0"/>
                </a:solidFill>
              </a:rPr>
              <a:t>В школе сегодня </a:t>
            </a:r>
            <a:r>
              <a:rPr lang="ru-RU" sz="2200" b="1" dirty="0">
                <a:solidFill>
                  <a:srgbClr val="0070C0"/>
                </a:solidFill>
              </a:rPr>
              <a:t>мы наблюдаем педагогические, противоречащие общепринятому мнению парадоксы: </a:t>
            </a:r>
            <a:endParaRPr lang="en-US" sz="2200" b="1" dirty="0">
              <a:solidFill>
                <a:srgbClr val="0070C0"/>
              </a:solidFill>
            </a:endParaRPr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gray">
          <a:xfrm>
            <a:off x="1803376" y="1730190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Rectangle 19"/>
          <p:cNvSpPr>
            <a:spLocks noChangeArrowheads="1"/>
          </p:cNvSpPr>
          <p:nvPr/>
        </p:nvSpPr>
        <p:spPr bwMode="gray">
          <a:xfrm>
            <a:off x="2184376" y="1739715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>
                <a:solidFill>
                  <a:schemeClr val="accent2"/>
                </a:solidFill>
              </a:rPr>
              <a:t>Педагог XXI века никого и ничему не учит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5" name="AutoShape 13"/>
          <p:cNvSpPr>
            <a:spLocks noChangeArrowheads="1"/>
          </p:cNvSpPr>
          <p:nvPr/>
        </p:nvSpPr>
        <p:spPr bwMode="gray">
          <a:xfrm>
            <a:off x="1803376" y="2340203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Rectangle 19"/>
          <p:cNvSpPr>
            <a:spLocks noChangeArrowheads="1"/>
          </p:cNvSpPr>
          <p:nvPr/>
        </p:nvSpPr>
        <p:spPr bwMode="gray">
          <a:xfrm>
            <a:off x="2184376" y="2349728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>
                <a:solidFill>
                  <a:schemeClr val="accent2"/>
                </a:solidFill>
              </a:rPr>
              <a:t>Он никого не воспитывает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gray">
          <a:xfrm>
            <a:off x="1809217" y="3031009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19"/>
          <p:cNvSpPr>
            <a:spLocks noChangeArrowheads="1"/>
          </p:cNvSpPr>
          <p:nvPr/>
        </p:nvSpPr>
        <p:spPr bwMode="gray">
          <a:xfrm>
            <a:off x="1821794" y="3040534"/>
            <a:ext cx="577278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>
                <a:solidFill>
                  <a:schemeClr val="accent2"/>
                </a:solidFill>
              </a:rPr>
              <a:t>Современный педагог – это гражданин своей страны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9" name="AutoShape 13"/>
          <p:cNvSpPr>
            <a:spLocks noChangeArrowheads="1"/>
          </p:cNvSpPr>
          <p:nvPr/>
        </p:nvSpPr>
        <p:spPr bwMode="gray">
          <a:xfrm>
            <a:off x="1821793" y="3667361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gray">
          <a:xfrm>
            <a:off x="1821794" y="3676886"/>
            <a:ext cx="5772782" cy="49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b="1" dirty="0">
                <a:solidFill>
                  <a:schemeClr val="accent2"/>
                </a:solidFill>
              </a:rPr>
              <a:t>Это </a:t>
            </a:r>
            <a:r>
              <a:rPr lang="ru-RU" b="1" dirty="0" smtClean="0">
                <a:solidFill>
                  <a:schemeClr val="accent2"/>
                </a:solidFill>
              </a:rPr>
              <a:t>яркая, умная</a:t>
            </a:r>
            <a:r>
              <a:rPr lang="ru-RU" b="1" dirty="0">
                <a:solidFill>
                  <a:schemeClr val="accent2"/>
                </a:solidFill>
              </a:rPr>
              <a:t>, красивая, интеллигентная личность; сильная, спокойная, уравновешенная, надежная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1" name="AutoShape 13"/>
          <p:cNvSpPr>
            <a:spLocks noChangeArrowheads="1"/>
          </p:cNvSpPr>
          <p:nvPr/>
        </p:nvSpPr>
        <p:spPr bwMode="gray">
          <a:xfrm>
            <a:off x="1821793" y="4324958"/>
            <a:ext cx="5791200" cy="620614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" name="Rectangle 19"/>
          <p:cNvSpPr>
            <a:spLocks noChangeArrowheads="1"/>
          </p:cNvSpPr>
          <p:nvPr/>
        </p:nvSpPr>
        <p:spPr bwMode="gray">
          <a:xfrm>
            <a:off x="1821794" y="4334483"/>
            <a:ext cx="5772782" cy="68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b="1" dirty="0">
                <a:solidFill>
                  <a:schemeClr val="accent2"/>
                </a:solidFill>
              </a:rPr>
              <a:t>Это друг ребенка, понимающий душу и сопереживающий ему, надежный, уверенный, с чувством собственного достоинства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3" name="AutoShape 13"/>
          <p:cNvSpPr>
            <a:spLocks noChangeArrowheads="1"/>
          </p:cNvSpPr>
          <p:nvPr/>
        </p:nvSpPr>
        <p:spPr bwMode="gray">
          <a:xfrm>
            <a:off x="1803376" y="511951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gray">
          <a:xfrm>
            <a:off x="2184376" y="5119518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>
                <a:solidFill>
                  <a:schemeClr val="accent2"/>
                </a:solidFill>
              </a:rPr>
              <a:t>Профессионал интегративной профессии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3626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328936" y="1556792"/>
            <a:ext cx="6653213" cy="3113049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86086" y="1599654"/>
            <a:ext cx="674688" cy="574675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816299" y="1329779"/>
            <a:ext cx="5791200" cy="92333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1939591" y="1630822"/>
            <a:ext cx="5544616" cy="45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 smtClean="0">
                <a:solidFill>
                  <a:srgbClr val="0070C0"/>
                </a:solidFill>
              </a:rPr>
              <a:t>СОВРЕМЕННЫЙ ПЕДАГОГ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gray">
          <a:xfrm>
            <a:off x="1632173" y="2437593"/>
            <a:ext cx="60198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800" b="1" dirty="0">
                <a:solidFill>
                  <a:srgbClr val="FEFFFF"/>
                </a:solidFill>
              </a:rPr>
              <a:t>двигатель истории, который выстраивает восхождение детей к достижениям общечеловеческой культуры</a:t>
            </a:r>
            <a:endParaRPr lang="en-US" sz="28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326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86086" y="1599654"/>
            <a:ext cx="674688" cy="574675"/>
          </a:xfrm>
          <a:prstGeom prst="rect">
            <a:avLst/>
          </a:prstGeom>
          <a:noFill/>
        </p:spPr>
      </p:pic>
      <p:sp>
        <p:nvSpPr>
          <p:cNvPr id="7" name="AutoShape 5"/>
          <p:cNvSpPr>
            <a:spLocks noChangeArrowheads="1"/>
          </p:cNvSpPr>
          <p:nvPr/>
        </p:nvSpPr>
        <p:spPr bwMode="gray">
          <a:xfrm>
            <a:off x="899592" y="1630823"/>
            <a:ext cx="7488832" cy="359837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1619671" y="1429791"/>
            <a:ext cx="5987827" cy="744538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1816299" y="1630822"/>
            <a:ext cx="5791200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 smtClean="0">
                <a:solidFill>
                  <a:srgbClr val="0070C0"/>
                </a:solidFill>
              </a:rPr>
              <a:t>ПЕДАГОГ ШКОЛЫ Оренбуржья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gray">
          <a:xfrm>
            <a:off x="1043608" y="2253109"/>
            <a:ext cx="7344816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rgbClr val="FEFFFF"/>
                </a:solidFill>
              </a:rPr>
              <a:t>в совершенстве знает свой </a:t>
            </a:r>
            <a:r>
              <a:rPr lang="ru-RU" sz="2800" b="1" dirty="0" smtClean="0">
                <a:solidFill>
                  <a:srgbClr val="FEFFFF"/>
                </a:solidFill>
              </a:rPr>
              <a:t>предмет;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EFFFF"/>
                </a:solidFill>
              </a:rPr>
              <a:t>транслятор </a:t>
            </a:r>
            <a:r>
              <a:rPr lang="ru-RU" sz="2800" b="1" dirty="0">
                <a:solidFill>
                  <a:srgbClr val="FEFFFF"/>
                </a:solidFill>
              </a:rPr>
              <a:t>научных </a:t>
            </a:r>
            <a:r>
              <a:rPr lang="ru-RU" sz="2800" b="1" dirty="0" smtClean="0">
                <a:solidFill>
                  <a:srgbClr val="FEFFFF"/>
                </a:solidFill>
              </a:rPr>
              <a:t>знаний; 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EFFFF"/>
                </a:solidFill>
              </a:rPr>
              <a:t>преподает </a:t>
            </a:r>
            <a:r>
              <a:rPr lang="ru-RU" sz="2800" b="1" dirty="0">
                <a:solidFill>
                  <a:srgbClr val="FEFFFF"/>
                </a:solidFill>
              </a:rPr>
              <a:t>науку </a:t>
            </a:r>
            <a:r>
              <a:rPr lang="ru-RU" sz="2800" b="1" dirty="0" smtClean="0">
                <a:solidFill>
                  <a:srgbClr val="FEFFFF"/>
                </a:solidFill>
              </a:rPr>
              <a:t>жизни;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EFFFF"/>
                </a:solidFill>
              </a:rPr>
              <a:t>целенаправленно самосовершенствуется;</a:t>
            </a:r>
          </a:p>
          <a:p>
            <a:pPr marL="457200" indent="-457200" eaLnBrk="0" hangingPunct="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rgbClr val="FEFFFF"/>
                </a:solidFill>
              </a:rPr>
              <a:t>лидер </a:t>
            </a:r>
            <a:r>
              <a:rPr lang="ru-RU" sz="2800" b="1" dirty="0">
                <a:solidFill>
                  <a:srgbClr val="FEFFFF"/>
                </a:solidFill>
              </a:rPr>
              <a:t>перемен, привносящий изменения и новации в свою школу</a:t>
            </a:r>
            <a:endParaRPr lang="en-US" sz="28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684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332160" y="488169"/>
            <a:ext cx="6653212" cy="1656184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79785" y="751694"/>
            <a:ext cx="674687" cy="573088"/>
          </a:xfrm>
          <a:prstGeom prst="rect">
            <a:avLst/>
          </a:prstGeom>
          <a:noFill/>
        </p:spPr>
      </p:pic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717128" y="731895"/>
            <a:ext cx="60198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EFFFF"/>
                </a:solidFill>
              </a:rPr>
              <a:t>ЮНОШИ преимущественно </a:t>
            </a:r>
            <a:r>
              <a:rPr lang="ru-RU" sz="2400" b="1" dirty="0">
                <a:solidFill>
                  <a:srgbClr val="FEFFFF"/>
                </a:solidFill>
              </a:rPr>
              <a:t>выделяли интеллектуальные и волевые свойства и качества современного </a:t>
            </a:r>
            <a:r>
              <a:rPr lang="ru-RU" sz="2400" b="1" dirty="0" smtClean="0">
                <a:solidFill>
                  <a:srgbClr val="FEFFFF"/>
                </a:solidFill>
              </a:rPr>
              <a:t>педагога</a:t>
            </a:r>
            <a:endParaRPr lang="en-US" sz="2400" dirty="0">
              <a:solidFill>
                <a:srgbClr val="FEFFFF"/>
              </a:solidFill>
            </a:endParaRPr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gray">
          <a:xfrm>
            <a:off x="1332160" y="2420888"/>
            <a:ext cx="6653213" cy="1671276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3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89310" y="2334826"/>
            <a:ext cx="674688" cy="574675"/>
          </a:xfrm>
          <a:prstGeom prst="rect">
            <a:avLst/>
          </a:prstGeom>
          <a:noFill/>
        </p:spPr>
      </p:pic>
      <p:sp>
        <p:nvSpPr>
          <p:cNvPr id="25" name="Text Box 15"/>
          <p:cNvSpPr txBox="1">
            <a:spLocks noChangeArrowheads="1"/>
          </p:cNvSpPr>
          <p:nvPr/>
        </p:nvSpPr>
        <p:spPr bwMode="gray">
          <a:xfrm>
            <a:off x="1765796" y="2420888"/>
            <a:ext cx="60198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EFFFF"/>
                </a:solidFill>
              </a:rPr>
              <a:t>ДЕВУШКИ - </a:t>
            </a:r>
            <a:r>
              <a:rPr lang="ru-RU" sz="2400" b="1" dirty="0">
                <a:solidFill>
                  <a:srgbClr val="FEFFFF"/>
                </a:solidFill>
              </a:rPr>
              <a:t>значимые для них </a:t>
            </a:r>
            <a:r>
              <a:rPr lang="ru-RU" sz="2400" b="1" dirty="0" err="1">
                <a:solidFill>
                  <a:srgbClr val="FEFFFF"/>
                </a:solidFill>
              </a:rPr>
              <a:t>эмпатийные</a:t>
            </a:r>
            <a:r>
              <a:rPr lang="ru-RU" sz="2400" b="1" dirty="0">
                <a:solidFill>
                  <a:srgbClr val="FEFFFF"/>
                </a:solidFill>
              </a:rPr>
              <a:t> качества: «сочувствующий», «умеющий войти в положение ученика», «сопереживающий»</a:t>
            </a:r>
            <a:endParaRPr lang="en-US" sz="2400" b="1" dirty="0">
              <a:solidFill>
                <a:srgbClr val="FE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6" y="4365104"/>
            <a:ext cx="7776863" cy="1660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2400" b="1" dirty="0">
                <a:solidFill>
                  <a:srgbClr val="0070C0"/>
                </a:solidFill>
              </a:rPr>
              <a:t>Но юноши и девушки одновременно должное внимание уделили коммуникативным характеристикам современного учителя: </a:t>
            </a:r>
            <a:endParaRPr lang="ru-RU" sz="2400" b="1" dirty="0" smtClean="0">
              <a:solidFill>
                <a:srgbClr val="0070C0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ru-RU" sz="2400" i="1" dirty="0" smtClean="0">
                <a:solidFill>
                  <a:srgbClr val="0070C0"/>
                </a:solidFill>
              </a:rPr>
              <a:t>«</a:t>
            </a:r>
            <a:r>
              <a:rPr lang="ru-RU" sz="2400" i="1" dirty="0">
                <a:solidFill>
                  <a:srgbClr val="0070C0"/>
                </a:solidFill>
              </a:rPr>
              <a:t>общительный», «умеющий организовывать коллектив», «умеющий влиять на обучающихся», «коммуникативный» и т.д.</a:t>
            </a:r>
          </a:p>
        </p:txBody>
      </p:sp>
    </p:spTree>
    <p:extLst>
      <p:ext uri="{BB962C8B-B14F-4D97-AF65-F5344CB8AC3E}">
        <p14:creationId xmlns:p14="http://schemas.microsoft.com/office/powerpoint/2010/main" xmlns="" val="2514417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</a:rPr>
              <a:t>В ходе педпрактики студенты отмечали, 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что </a:t>
            </a:r>
            <a:r>
              <a:rPr lang="ru-RU" sz="2800" b="1" dirty="0">
                <a:solidFill>
                  <a:srgbClr val="0070C0"/>
                </a:solidFill>
              </a:rPr>
              <a:t>им трудно было </a:t>
            </a:r>
            <a:r>
              <a:rPr lang="ru-RU" sz="2800" b="1" dirty="0" smtClean="0">
                <a:solidFill>
                  <a:srgbClr val="0070C0"/>
                </a:solidFill>
              </a:rPr>
              <a:t>привыкнуть к </a:t>
            </a:r>
            <a:r>
              <a:rPr lang="ru-RU" sz="2800" b="1" dirty="0">
                <a:solidFill>
                  <a:srgbClr val="0070C0"/>
                </a:solidFill>
              </a:rPr>
              <a:t>женскому </a:t>
            </a:r>
            <a:r>
              <a:rPr lang="ru-RU" sz="2800" b="1" dirty="0" err="1">
                <a:solidFill>
                  <a:srgbClr val="0070C0"/>
                </a:solidFill>
              </a:rPr>
              <a:t>педколлективу</a:t>
            </a:r>
            <a:r>
              <a:rPr lang="ru-RU" sz="2800" b="1" dirty="0" smtClean="0">
                <a:solidFill>
                  <a:srgbClr val="0070C0"/>
                </a:solidFill>
              </a:rPr>
              <a:t>: </a:t>
            </a:r>
          </a:p>
          <a:p>
            <a:pPr algn="ctr"/>
            <a:r>
              <a:rPr lang="ru-RU" sz="2800" i="1" dirty="0">
                <a:solidFill>
                  <a:srgbClr val="0070C0"/>
                </a:solidFill>
              </a:rPr>
              <a:t>наблюдалось эмоциональное давление на учащихся в виде замкнутого круга замечаний, записей в дневнике, выставлении двоек, а иногда даже и в виде криков, что  не создавало благоприятной атмосферы для обучения и совместной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1523882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89112" y="422751"/>
            <a:ext cx="674688" cy="574675"/>
          </a:xfrm>
          <a:prstGeom prst="rect">
            <a:avLst/>
          </a:prstGeom>
          <a:noFill/>
        </p:spPr>
      </p:pic>
      <p:sp>
        <p:nvSpPr>
          <p:cNvPr id="7" name="AutoShape 5"/>
          <p:cNvSpPr>
            <a:spLocks noChangeArrowheads="1"/>
          </p:cNvSpPr>
          <p:nvPr/>
        </p:nvSpPr>
        <p:spPr bwMode="gray">
          <a:xfrm>
            <a:off x="323528" y="453920"/>
            <a:ext cx="8568952" cy="549536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gray">
          <a:xfrm>
            <a:off x="1622697" y="252888"/>
            <a:ext cx="5987827" cy="744538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1622697" y="272268"/>
            <a:ext cx="5987827" cy="80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3200" b="1" dirty="0">
                <a:solidFill>
                  <a:srgbClr val="0070C0"/>
                </a:solidFill>
              </a:rPr>
              <a:t>Причины, отслеживающие отношение к школе</a:t>
            </a:r>
            <a:endParaRPr 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0382787"/>
              </p:ext>
            </p:extLst>
          </p:nvPr>
        </p:nvGraphicFramePr>
        <p:xfrm>
          <a:off x="827586" y="1268760"/>
          <a:ext cx="7416822" cy="4423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2"/>
                <a:gridCol w="1800747"/>
                <a:gridCol w="1280008"/>
                <a:gridCol w="1239725"/>
              </a:tblGrid>
              <a:tr h="829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Мотивы, указанные подростками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Данные Г.И. Щукиной (1962 г.)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Данные 2014 г.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Данные 2017 г.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4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Неинтересное преподавание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27%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Отсутствие дружеских связей в школе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25%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Формализм внеурочной деятельности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4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Конфликты с учителями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56%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67%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4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Конфликты с одноклассниками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29%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30,6%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4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Конфликты с родителями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Школа не дает возможности творчески проявить себя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20,3%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29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 учитываются мои индивидуальные качества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39%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64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Неуспех в учебной деятельности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23%</a:t>
                      </a:r>
                      <a:endParaRPr lang="ru-RU" sz="11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24,7%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2151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66030" y="526827"/>
            <a:ext cx="6653213" cy="19207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58564" y="2827109"/>
            <a:ext cx="6653213" cy="2880320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430014" y="2157184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23180" y="569689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309364" y="2873146"/>
            <a:ext cx="676275" cy="573088"/>
          </a:xfrm>
          <a:prstGeom prst="rect">
            <a:avLst/>
          </a:prstGeom>
          <a:noFill/>
        </p:spPr>
      </p:pic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77193" y="647402"/>
            <a:ext cx="6019800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b="1" dirty="0">
                <a:solidFill>
                  <a:srgbClr val="FEFFFF"/>
                </a:solidFill>
              </a:rPr>
              <a:t>«Практика дала многое: знакомство с повседневным трудом учителя, отработку навыков работы перед аудиторией, взаимодействия с детьми, понимание того, что невозможно быть хорошим педагогом и хорошей женой, матерью одновременно</a:t>
            </a:r>
            <a:r>
              <a:rPr lang="ru-RU" b="1" dirty="0" smtClean="0">
                <a:solidFill>
                  <a:srgbClr val="FEFFFF"/>
                </a:solidFill>
              </a:rPr>
              <a:t>».</a:t>
            </a:r>
          </a:p>
          <a:p>
            <a:pPr algn="r" eaLnBrk="0" hangingPunct="0"/>
            <a:r>
              <a:rPr lang="ru-RU" i="1" dirty="0" smtClean="0">
                <a:solidFill>
                  <a:srgbClr val="FEFFFF"/>
                </a:solidFill>
              </a:rPr>
              <a:t>Татьяна С.</a:t>
            </a:r>
            <a:endParaRPr lang="en-US" i="1" dirty="0">
              <a:solidFill>
                <a:srgbClr val="FEFFFF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66552" y="3005095"/>
            <a:ext cx="6019800" cy="25853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0" hangingPunct="0"/>
            <a:r>
              <a:rPr lang="ru-RU" b="1" dirty="0">
                <a:solidFill>
                  <a:srgbClr val="FEFFFF"/>
                </a:solidFill>
              </a:rPr>
              <a:t>«Практика в школе – время открытий (открытия себя и своих возможностей, в первую очередь). Придя в лицей, я была убеждена в своей профнепригодности, в неумении ладить с детьми, но назвался груздем - полезай в кузов: пришлось работать над уничтожением этих установок, которые жили в моей голове не один год, и вливаться в школьную жизнь, что мне сделать удалось</a:t>
            </a:r>
            <a:r>
              <a:rPr lang="ru-RU" b="1" dirty="0" smtClean="0">
                <a:solidFill>
                  <a:srgbClr val="FEFFFF"/>
                </a:solidFill>
              </a:rPr>
              <a:t>».</a:t>
            </a:r>
          </a:p>
          <a:p>
            <a:pPr algn="r" eaLnBrk="0" hangingPunct="0"/>
            <a:r>
              <a:rPr lang="ru-RU" i="1" dirty="0" smtClean="0">
                <a:solidFill>
                  <a:srgbClr val="FEFFFF"/>
                </a:solidFill>
              </a:rPr>
              <a:t>Ирина Т.</a:t>
            </a:r>
            <a:endParaRPr lang="en-US" i="1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3986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1086</Words>
  <Application>Microsoft Office PowerPoint</Application>
  <PresentationFormat>Экран (4:3)</PresentationFormat>
  <Paragraphs>126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ПЕДАГОГ  В  СОВРЕМЕННОЙ ШКОЛЕ: ПРОБЛЕМЫ И ПУТИ  ЕГО ПРОФЕССИОНАЛЬНОГО РАЗВИТИЯ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user</cp:lastModifiedBy>
  <cp:revision>49</cp:revision>
  <dcterms:created xsi:type="dcterms:W3CDTF">2017-06-04T12:24:27Z</dcterms:created>
  <dcterms:modified xsi:type="dcterms:W3CDTF">2017-09-28T11:28:44Z</dcterms:modified>
</cp:coreProperties>
</file>